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71" r:id="rId8"/>
    <p:sldId id="262" r:id="rId9"/>
    <p:sldId id="272" r:id="rId10"/>
    <p:sldId id="263" r:id="rId11"/>
    <p:sldId id="273" r:id="rId12"/>
    <p:sldId id="274" r:id="rId13"/>
    <p:sldId id="266" r:id="rId14"/>
    <p:sldId id="267" r:id="rId15"/>
    <p:sldId id="268" r:id="rId16"/>
    <p:sldId id="270" r:id="rId17"/>
    <p:sldId id="275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EF43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EADB-AEDA-4B8A-A76D-5200AD493320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BBC5-763F-4915-AA66-AEA23739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79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EADB-AEDA-4B8A-A76D-5200AD493320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BBC5-763F-4915-AA66-AEA23739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72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EADB-AEDA-4B8A-A76D-5200AD493320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BBC5-763F-4915-AA66-AEA23739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04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EADB-AEDA-4B8A-A76D-5200AD493320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BBC5-763F-4915-AA66-AEA23739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81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EADB-AEDA-4B8A-A76D-5200AD493320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BBC5-763F-4915-AA66-AEA23739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50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EADB-AEDA-4B8A-A76D-5200AD493320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BBC5-763F-4915-AA66-AEA23739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14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EADB-AEDA-4B8A-A76D-5200AD493320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BBC5-763F-4915-AA66-AEA23739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91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EADB-AEDA-4B8A-A76D-5200AD493320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BBC5-763F-4915-AA66-AEA23739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69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EADB-AEDA-4B8A-A76D-5200AD493320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BBC5-763F-4915-AA66-AEA23739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41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EADB-AEDA-4B8A-A76D-5200AD493320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BBC5-763F-4915-AA66-AEA23739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150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EADB-AEDA-4B8A-A76D-5200AD493320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BBC5-763F-4915-AA66-AEA23739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56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CEADB-AEDA-4B8A-A76D-5200AD493320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0BBC5-763F-4915-AA66-AEA237394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16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1340768"/>
            <a:ext cx="6116216" cy="147002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D6EF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Производство в суде, рассматривающем экономические дела, апелляционной инстанции</a:t>
            </a:r>
            <a:endParaRPr lang="ru-RU" sz="3600" b="1" dirty="0">
              <a:solidFill>
                <a:srgbClr val="D6EF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4365104"/>
            <a:ext cx="5857203" cy="1752600"/>
          </a:xfrm>
        </p:spPr>
        <p:txBody>
          <a:bodyPr>
            <a:normAutofit fontScale="92500"/>
          </a:bodyPr>
          <a:lstStyle/>
          <a:p>
            <a:pPr algn="l">
              <a:spcBef>
                <a:spcPts val="0"/>
              </a:spcBef>
            </a:pPr>
            <a:r>
              <a:rPr lang="ru-RU" b="1" dirty="0" smtClean="0">
                <a:latin typeface="Segoe Print" pitchFamily="2" charset="0"/>
              </a:rPr>
              <a:t>Презентацию подготовила:</a:t>
            </a:r>
          </a:p>
          <a:p>
            <a:pPr algn="l">
              <a:spcBef>
                <a:spcPts val="0"/>
              </a:spcBef>
            </a:pPr>
            <a:r>
              <a:rPr lang="ru-RU" b="1" dirty="0" smtClean="0">
                <a:latin typeface="Segoe Print" pitchFamily="2" charset="0"/>
              </a:rPr>
              <a:t>студентка гр. П-41</a:t>
            </a:r>
          </a:p>
          <a:p>
            <a:pPr algn="l">
              <a:spcBef>
                <a:spcPts val="0"/>
              </a:spcBef>
            </a:pPr>
            <a:r>
              <a:rPr lang="ru-RU" b="1" dirty="0" err="1" smtClean="0">
                <a:latin typeface="Segoe Print" pitchFamily="2" charset="0"/>
              </a:rPr>
              <a:t>Апанасюк</a:t>
            </a:r>
            <a:r>
              <a:rPr lang="ru-RU" b="1" dirty="0" smtClean="0">
                <a:latin typeface="Segoe Print" pitchFamily="2" charset="0"/>
              </a:rPr>
              <a:t> В.Л.</a:t>
            </a:r>
            <a:endParaRPr lang="ru-RU" b="1" dirty="0"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9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211025"/>
            <a:ext cx="7416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D6EF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Оставление апелляционной жалобы без рассмотрения</a:t>
            </a:r>
            <a:endParaRPr lang="ru-RU" sz="3200" b="1" dirty="0">
              <a:solidFill>
                <a:srgbClr val="D6EF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4" y="1265858"/>
            <a:ext cx="8280920" cy="7949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ts val="2000"/>
              </a:lnSpc>
              <a:buFont typeface="Arial" pitchFamily="34" charset="0"/>
              <a:buChar char="•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апелляционная жалоба (протест) подана с нарушением требований;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2213248"/>
            <a:ext cx="8280920" cy="7949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ts val="2000"/>
              </a:lnSpc>
              <a:buFont typeface="Arial" pitchFamily="34" charset="0"/>
              <a:buChar char="•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принятия судебного постановления, которым заканчивается рассмотрение и разрешение дела, от лица, подавшего жалобу (протест), поступило заявление о ее возвращении (отзыве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3140968"/>
            <a:ext cx="8280920" cy="7949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ts val="2000"/>
              </a:lnSpc>
              <a:buFont typeface="Arial" pitchFamily="34" charset="0"/>
              <a:buChar char="•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к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жалобе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приложены документы, подтверждающие уплату государственной пошлины;</a:t>
            </a:r>
          </a:p>
        </p:txBody>
      </p:sp>
      <p:sp>
        <p:nvSpPr>
          <p:cNvPr id="2" name="AutoShape 4" descr="https://pixabay.com/static/uploads/photo/2014/03/25/16/33/cancel-297373_960_7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https://pixabay.com/static/uploads/photo/2014/03/25/16/33/cancel-297373_960_720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https://pixabay.com/static/uploads/photo/2014/03/25/16/33/cancel-297373_960_720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0" descr="https://pixabay.com/static/uploads/photo/2014/03/25/16/33/cancel-297373_960_720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3" descr="https://pixabay.com/static/uploads/photo/2014/03/25/16/33/cancel-297373_960_720.pn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5" descr="https://pixabay.com/static/uploads/photo/2014/03/25/16/33/cancel-297373_960_720.png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39552" y="4005064"/>
            <a:ext cx="2376264" cy="2304256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1520" y="5913276"/>
            <a:ext cx="2952328" cy="792088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Лицо, подающее апелляционную жалобу </a:t>
            </a:r>
          </a:p>
        </p:txBody>
      </p:sp>
      <p:sp>
        <p:nvSpPr>
          <p:cNvPr id="17" name="Овал 16"/>
          <p:cNvSpPr/>
          <p:nvPr/>
        </p:nvSpPr>
        <p:spPr>
          <a:xfrm>
            <a:off x="6119370" y="3966968"/>
            <a:ext cx="2376264" cy="2304256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50834" y="5911184"/>
            <a:ext cx="2952328" cy="792088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4175956" y="5875180"/>
            <a:ext cx="864096" cy="792088"/>
          </a:xfrm>
          <a:prstGeom prst="rightArrow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19337775">
            <a:off x="3062467" y="4026433"/>
            <a:ext cx="864096" cy="792088"/>
          </a:xfrm>
          <a:prstGeom prst="rightArrow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907704" y="4192531"/>
            <a:ext cx="1167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Устраняет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04646" y="5002270"/>
            <a:ext cx="31920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вправе вновь подать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апелляционную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жалобу (протест)</a:t>
            </a:r>
          </a:p>
        </p:txBody>
      </p:sp>
    </p:spTree>
    <p:extLst>
      <p:ext uri="{BB962C8B-B14F-4D97-AF65-F5344CB8AC3E}">
        <p14:creationId xmlns:p14="http://schemas.microsoft.com/office/powerpoint/2010/main" val="205298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533709" y="1019637"/>
            <a:ext cx="2376264" cy="2304256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39552" y="4005064"/>
            <a:ext cx="2376264" cy="2304256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386760" y="3877072"/>
            <a:ext cx="2376264" cy="2304256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45677" y="2963853"/>
            <a:ext cx="2952328" cy="792088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5913276"/>
            <a:ext cx="2952328" cy="792088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Лицо, подающее апелляционную жалобу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98728" y="5939668"/>
            <a:ext cx="2952328" cy="792088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Лицо, участвующее в деле</a:t>
            </a:r>
          </a:p>
        </p:txBody>
      </p:sp>
      <p:sp>
        <p:nvSpPr>
          <p:cNvPr id="11" name="Стрелка вправо 10"/>
          <p:cNvSpPr/>
          <p:nvPr/>
        </p:nvSpPr>
        <p:spPr>
          <a:xfrm rot="18660686">
            <a:off x="1304401" y="3142807"/>
            <a:ext cx="864096" cy="792088"/>
          </a:xfrm>
          <a:prstGeom prst="rightArrow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2827380">
            <a:off x="5408195" y="3359896"/>
            <a:ext cx="864096" cy="792088"/>
          </a:xfrm>
          <a:prstGeom prst="rightArrow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28506" y="2434989"/>
            <a:ext cx="19356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Подает жалобу (протест)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3528" y="188640"/>
            <a:ext cx="8820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D6EF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Принятие апелляционной жалобы к производству суда, рассматривающего экономические дела</a:t>
            </a:r>
            <a:endParaRPr lang="ru-RU" sz="2400" b="1" dirty="0">
              <a:solidFill>
                <a:srgbClr val="D6EF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4094844"/>
            <a:ext cx="34544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Направляет определение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позднее пяти дней со дня поступления жалобы (протеста) в суд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508104" y="1019637"/>
            <a:ext cx="35429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принятии апелляционной жалобы (протеста) к производству суд</a:t>
            </a:r>
          </a:p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выносит определение, в котором указываются время и место проведения судебного заседания по рассмотрению апелляционной жалобы (протеста)</a:t>
            </a:r>
          </a:p>
        </p:txBody>
      </p:sp>
    </p:spTree>
    <p:extLst>
      <p:ext uri="{BB962C8B-B14F-4D97-AF65-F5344CB8AC3E}">
        <p14:creationId xmlns:p14="http://schemas.microsoft.com/office/powerpoint/2010/main" val="61513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67544" y="1265858"/>
            <a:ext cx="8280920" cy="7949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ts val="2000"/>
              </a:lnSpc>
              <a:buFont typeface="Arial" pitchFamily="34" charset="0"/>
              <a:buChar char="•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апелляционная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жалоба (протест) подана лицом, не имеющим права на обжалование (опротестование) судебного постановления;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2213248"/>
            <a:ext cx="8280920" cy="7949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ts val="2000"/>
              </a:lnSpc>
              <a:buFont typeface="Arial" pitchFamily="34" charset="0"/>
              <a:buChar char="•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апелляционная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жалоба (протест) подана на судебное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поста-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новление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которое не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может быть обжаловано в апелляционном порядке, и была ошибочно принята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судом к производству;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3140968"/>
            <a:ext cx="8280920" cy="7949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ts val="2000"/>
              </a:lnSpc>
              <a:buFont typeface="Arial" pitchFamily="34" charset="0"/>
              <a:buChar char="•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от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лица, подавшего жалобу (протест), поступило заявление об отказе от жалобы (протеста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AutoShape 4" descr="https://pixabay.com/static/uploads/photo/2014/03/25/16/33/cancel-297373_960_7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https://pixabay.com/static/uploads/photo/2014/03/25/16/33/cancel-297373_960_720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https://pixabay.com/static/uploads/photo/2014/03/25/16/33/cancel-297373_960_720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0" descr="https://pixabay.com/static/uploads/photo/2014/03/25/16/33/cancel-297373_960_720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3" descr="https://pixabay.com/static/uploads/photo/2014/03/25/16/33/cancel-297373_960_720.pn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5" descr="https://pixabay.com/static/uploads/photo/2014/03/25/16/33/cancel-297373_960_720.png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39552" y="4005064"/>
            <a:ext cx="2376264" cy="2304256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1520" y="5913276"/>
            <a:ext cx="2952328" cy="792088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Лицо, подающее апелляционную жалобу </a:t>
            </a:r>
          </a:p>
        </p:txBody>
      </p:sp>
      <p:sp>
        <p:nvSpPr>
          <p:cNvPr id="17" name="Овал 16"/>
          <p:cNvSpPr/>
          <p:nvPr/>
        </p:nvSpPr>
        <p:spPr>
          <a:xfrm>
            <a:off x="6119370" y="3966968"/>
            <a:ext cx="2376264" cy="2304256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50834" y="5911184"/>
            <a:ext cx="2952328" cy="792088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4175956" y="5875180"/>
            <a:ext cx="864096" cy="792088"/>
          </a:xfrm>
          <a:prstGeom prst="rightArrow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904646" y="5002270"/>
            <a:ext cx="31920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вправе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вновь подать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апелляционную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жалобу (протест)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99592" y="231328"/>
            <a:ext cx="7416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D6EF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Прекращение производства по апелляционной жалобе </a:t>
            </a:r>
            <a:endParaRPr lang="ru-RU" sz="3200" b="1" dirty="0">
              <a:solidFill>
                <a:srgbClr val="D6EF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20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D6EF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Порядок рассмотрения дела судом, рассматривающим экономические дела, апелляционной инстанции</a:t>
            </a:r>
            <a:endParaRPr lang="ru-RU" sz="2400" b="1" dirty="0">
              <a:solidFill>
                <a:srgbClr val="D6EF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124744"/>
            <a:ext cx="8280920" cy="7949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just">
              <a:lnSpc>
                <a:spcPts val="2000"/>
              </a:lnSpc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суде, рассматривающем экономические дела, апелляционной инстанции не применяются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правила: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2072134"/>
            <a:ext cx="8280920" cy="564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ts val="2000"/>
              </a:lnSpc>
              <a:buFont typeface="Arial" pitchFamily="34" charset="0"/>
              <a:buChar char="•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соединении и разъединении нескольких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требований;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2738442"/>
            <a:ext cx="8280920" cy="564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ts val="2000"/>
              </a:lnSpc>
              <a:buFont typeface="Arial" pitchFamily="34" charset="0"/>
              <a:buChar char="•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изменении предмета или основания иска, размера исковых требований;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7544" y="3399418"/>
            <a:ext cx="8280920" cy="564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ts val="2000"/>
              </a:lnSpc>
              <a:buFont typeface="Arial" pitchFamily="34" charset="0"/>
              <a:buChar char="•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предъявлении встречного иска;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7544" y="4092992"/>
            <a:ext cx="8280920" cy="564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ts val="2000"/>
              </a:lnSpc>
              <a:buFont typeface="Arial" pitchFamily="34" charset="0"/>
              <a:buChar char="•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замене ненадлежащего ответчика;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7544" y="4743540"/>
            <a:ext cx="8280920" cy="564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ts val="2000"/>
              </a:lnSpc>
              <a:buFont typeface="Arial" pitchFamily="34" charset="0"/>
              <a:buChar char="•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вступлении в дело третьего лица, заявляющего самостоятельные требования на предмет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спора.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4932" y="5339150"/>
            <a:ext cx="83023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Неявка в судебное заседание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суда, лица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подавшего апелляционную жалобу (протест), и других лиц, участвующих в деле, извещенных надлежащим образом о времени и месте проведения судебного разбирательства, не препятствует рассмотрению дела в их отсутствие.</a:t>
            </a:r>
          </a:p>
        </p:txBody>
      </p:sp>
    </p:spTree>
    <p:extLst>
      <p:ext uri="{BB962C8B-B14F-4D97-AF65-F5344CB8AC3E}">
        <p14:creationId xmlns:p14="http://schemas.microsoft.com/office/powerpoint/2010/main" val="264611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5302" y="183316"/>
            <a:ext cx="7416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D6EF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Срок рассмотрения апелляционной жалобы</a:t>
            </a:r>
            <a:endParaRPr lang="ru-RU" sz="3200" b="1" dirty="0">
              <a:solidFill>
                <a:srgbClr val="D6EF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195736" y="2812859"/>
            <a:ext cx="2376264" cy="2304256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27200" y="4757075"/>
            <a:ext cx="2952328" cy="792088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7548" y="130189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рассматривает в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 не более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пятнадцати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дней со дня ее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поступления,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включая срок на принятие постановления по результатам ее рассмотрения</a:t>
            </a:r>
          </a:p>
        </p:txBody>
      </p:sp>
      <p:sp>
        <p:nvSpPr>
          <p:cNvPr id="7" name="Стрелка вправо 6"/>
          <p:cNvSpPr/>
          <p:nvPr/>
        </p:nvSpPr>
        <p:spPr>
          <a:xfrm rot="1558724">
            <a:off x="5234260" y="1835531"/>
            <a:ext cx="864096" cy="792088"/>
          </a:xfrm>
          <a:prstGeom prst="rightArrow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3251984">
            <a:off x="1517353" y="2652620"/>
            <a:ext cx="864096" cy="792088"/>
          </a:xfrm>
          <a:prstGeom prst="rightArrow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220072" y="2754379"/>
            <a:ext cx="3652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может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быть продлен председателем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суда или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заместителем (в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исключительных случаях с учетом особой сложности дела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 не более чем на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пятнадцать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дней.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90996" y="5733256"/>
            <a:ext cx="838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рассматривает в срок не более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пяти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дней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апелляционные жалобы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(протест)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определения суда первой инстанции о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возвращении искового заявления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отказе в принятии искового заявления 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 rot="1558724">
            <a:off x="5147611" y="4935012"/>
            <a:ext cx="864096" cy="792088"/>
          </a:xfrm>
          <a:prstGeom prst="rightArrow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81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8924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D6EF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Полномочия суда, рассматривающего экономические дела, апелляционной инстанции</a:t>
            </a:r>
            <a:endParaRPr lang="ru-RU" sz="2800" b="1" dirty="0">
              <a:solidFill>
                <a:srgbClr val="D6EF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4" y="1265858"/>
            <a:ext cx="8280920" cy="101101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ts val="2000"/>
              </a:lnSpc>
              <a:buFont typeface="Arial" pitchFamily="34" charset="0"/>
              <a:buChar char="•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оставить судебное постановление суда, рассматривающего экономические дела, первой инстанции без изменения, а апелляционную жалобу (протест) – без удовлетворения;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2420888"/>
            <a:ext cx="8280920" cy="10843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ts val="2000"/>
              </a:lnSpc>
              <a:buFont typeface="Arial" pitchFamily="34" charset="0"/>
              <a:buChar char="•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изменить или отменить судебное постановление суда, рассматривающего экономические дела, первой инстанции и принять дело к своему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производству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3645024"/>
            <a:ext cx="8280920" cy="101101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ts val="2000"/>
              </a:lnSpc>
              <a:buFont typeface="Arial" pitchFamily="34" charset="0"/>
              <a:buChar char="•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отменить судебное постановление суда, рассматривающего экономические дела, первой инстанции в целом или его части и оставить иск без рассмотрения либо прекратить производство по делу в целом или его части.</a:t>
            </a:r>
          </a:p>
        </p:txBody>
      </p:sp>
    </p:spTree>
    <p:extLst>
      <p:ext uri="{BB962C8B-B14F-4D97-AF65-F5344CB8AC3E}">
        <p14:creationId xmlns:p14="http://schemas.microsoft.com/office/powerpoint/2010/main" val="292552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D6EF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Постановление суда, рассматривающего экономические дела, апелляционной инстанции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9512" y="1142747"/>
            <a:ext cx="8784976" cy="5598621"/>
          </a:xfrm>
          <a:prstGeom prst="roundRect">
            <a:avLst>
              <a:gd name="adj" fmla="val 5531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 постановлении суда, рассматривающего экономические дела, апелляционной инстанции указываются:</a:t>
            </a:r>
          </a:p>
          <a:p>
            <a:pPr marL="342900" lvl="0" indent="-342900" algn="just">
              <a:lnSpc>
                <a:spcPts val="2000"/>
              </a:lnSpc>
              <a:spcAft>
                <a:spcPts val="0"/>
              </a:spcAft>
              <a:buFont typeface="Symbol"/>
              <a:buChar char=""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наименование и состав суда, принявшего постановление; номер дела, дата и место принятия постановления; предмет спора; ФИО (наименования) лиц, участвующих в деле, лиц, присутствовавших в судебном заседании, и их представителей; ФИО секретаря судебного заседания – помощника судьи;</a:t>
            </a:r>
          </a:p>
          <a:p>
            <a:pPr marL="342900" lvl="0" indent="-342900" algn="just">
              <a:lnSpc>
                <a:spcPts val="2000"/>
              </a:lnSpc>
              <a:spcAft>
                <a:spcPts val="0"/>
              </a:spcAft>
              <a:buFont typeface="Symbol"/>
              <a:buChar char=""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ФИО (наименование) лица, подавшего апелляционную жалобу (протест);</a:t>
            </a:r>
          </a:p>
          <a:p>
            <a:pPr marL="342900" lvl="0" indent="-342900" algn="just">
              <a:lnSpc>
                <a:spcPts val="2000"/>
              </a:lnSpc>
              <a:spcAft>
                <a:spcPts val="0"/>
              </a:spcAft>
              <a:buFont typeface="Symbol"/>
              <a:buChar char=""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дата принятия судебного постановления судом;</a:t>
            </a:r>
          </a:p>
          <a:p>
            <a:pPr marL="342900" lvl="0" indent="-342900" algn="just">
              <a:lnSpc>
                <a:spcPts val="2000"/>
              </a:lnSpc>
              <a:spcAft>
                <a:spcPts val="0"/>
              </a:spcAft>
              <a:buFont typeface="Symbol"/>
              <a:buChar char=""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краткое содержание судебного постановления суда;</a:t>
            </a:r>
          </a:p>
          <a:p>
            <a:pPr marL="342900" lvl="0" indent="-342900" algn="just">
              <a:lnSpc>
                <a:spcPts val="2000"/>
              </a:lnSpc>
              <a:spcAft>
                <a:spcPts val="0"/>
              </a:spcAft>
              <a:buFont typeface="Symbol"/>
              <a:buChar char=""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основания, по которым в апелляционной жалобе (протесте) поставлен вопрос о проверке законности и обоснованности судебного постановления суда первой инстанции;</a:t>
            </a:r>
          </a:p>
          <a:p>
            <a:pPr marL="342900" lvl="0" indent="-342900" algn="just">
              <a:lnSpc>
                <a:spcPts val="2000"/>
              </a:lnSpc>
              <a:spcAft>
                <a:spcPts val="0"/>
              </a:spcAft>
              <a:buFont typeface="Symbol"/>
              <a:buChar char=""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доводы, изложенные в отзыве на апелляционную жалобу (протест);</a:t>
            </a:r>
          </a:p>
          <a:p>
            <a:pPr marL="342900" lvl="0" indent="-342900" algn="just">
              <a:lnSpc>
                <a:spcPts val="2000"/>
              </a:lnSpc>
              <a:spcAft>
                <a:spcPts val="0"/>
              </a:spcAft>
              <a:buFont typeface="Symbol"/>
              <a:buChar char=""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объяснения лиц, присутствовавших в судебном заседании;</a:t>
            </a:r>
          </a:p>
          <a:p>
            <a:pPr marL="342900" lvl="0" indent="-342900" algn="just">
              <a:lnSpc>
                <a:spcPts val="2000"/>
              </a:lnSpc>
              <a:spcAft>
                <a:spcPts val="0"/>
              </a:spcAft>
              <a:buFont typeface="Symbol"/>
              <a:buChar char=""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обстоятельства дела, установленные судом апелляционной инстанции; доказательства, на которых основаны выводы суда об этих обстоятельствах; законодательные и иные нормативные правовые акты, которыми руководствовался суд при принятии постановления; доводы, по которым суд отклонил те или иные доказательства и не применил законодательные и иные нормативные правовые акты, на которые ссылались лица, участвующие в деле;</a:t>
            </a:r>
          </a:p>
          <a:p>
            <a:pPr marL="342900" lvl="0" indent="-342900" algn="just">
              <a:lnSpc>
                <a:spcPts val="2000"/>
              </a:lnSpc>
              <a:spcAft>
                <a:spcPts val="0"/>
              </a:spcAft>
              <a:buFont typeface="Symbol"/>
              <a:buChar char=""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выводы по результатам рассмотрения апелляционной жалобы (протеста).</a:t>
            </a:r>
          </a:p>
        </p:txBody>
      </p:sp>
    </p:spTree>
    <p:extLst>
      <p:ext uri="{BB962C8B-B14F-4D97-AF65-F5344CB8AC3E}">
        <p14:creationId xmlns:p14="http://schemas.microsoft.com/office/powerpoint/2010/main" val="76551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67544" y="1265858"/>
            <a:ext cx="8280920" cy="101101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ts val="2000"/>
              </a:lnSpc>
              <a:buFont typeface="Arial" pitchFamily="34" charset="0"/>
              <a:buChar char="•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суда, рассматривающего экономические дела, апелляционной инстанции вступает в законную силу с момента его принятия.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2420888"/>
            <a:ext cx="8280920" cy="10843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ts val="2000"/>
              </a:lnSpc>
              <a:buFont typeface="Arial" pitchFamily="34" charset="0"/>
              <a:buChar char="•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Копия постановления суда, рассматривающего экономические дела, апелляционной инстанции направляется лицам, участвующим в деле, не позднее пяти дней со дня принятия постановления суда, рассматривающего экономические дела.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3645024"/>
            <a:ext cx="8280920" cy="101101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ts val="2000"/>
              </a:lnSpc>
              <a:buFont typeface="Arial" pitchFamily="34" charset="0"/>
              <a:buChar char="•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суда, рассматривающего экономические дела, апелляционной инстанции может быть обжаловано (опротестовано)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188640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D6EF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Постановление суда, рассматривающего экономические дела, апелляционной инстанции</a:t>
            </a:r>
          </a:p>
        </p:txBody>
      </p:sp>
    </p:spTree>
    <p:extLst>
      <p:ext uri="{BB962C8B-B14F-4D97-AF65-F5344CB8AC3E}">
        <p14:creationId xmlns:p14="http://schemas.microsoft.com/office/powerpoint/2010/main" val="150035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2420888"/>
            <a:ext cx="6116216" cy="147002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D6EF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Спасибо за внимание</a:t>
            </a:r>
            <a:endParaRPr lang="ru-RU" sz="3600" b="1" dirty="0">
              <a:solidFill>
                <a:srgbClr val="D6EF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68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Соединительная линия уступом 14"/>
          <p:cNvCxnSpPr>
            <a:stCxn id="6" idx="2"/>
            <a:endCxn id="8" idx="0"/>
          </p:cNvCxnSpPr>
          <p:nvPr/>
        </p:nvCxnSpPr>
        <p:spPr>
          <a:xfrm rot="5400000">
            <a:off x="4381506" y="862242"/>
            <a:ext cx="1122594" cy="5163050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727176" y="188640"/>
            <a:ext cx="7416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D6EF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Право апелляционного обжалования (опротестования)</a:t>
            </a:r>
            <a:endParaRPr lang="ru-RU" sz="3200" b="1" dirty="0">
              <a:solidFill>
                <a:srgbClr val="D6EF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9512" y="1285687"/>
            <a:ext cx="2880320" cy="15841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/>
              <a:t>Лица, участвующие в деле, чьи права и законные интересы нарушены судебным постановлением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31840" y="1298294"/>
            <a:ext cx="2880320" cy="15841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 smtClean="0"/>
              <a:t>Лица</a:t>
            </a:r>
            <a:r>
              <a:rPr lang="ru-RU" sz="2000" b="1" dirty="0"/>
              <a:t>, не </a:t>
            </a:r>
            <a:r>
              <a:rPr lang="ru-RU" sz="2000" b="1" dirty="0" smtClean="0"/>
              <a:t>привлечен-</a:t>
            </a:r>
            <a:r>
              <a:rPr lang="ru-RU" sz="2000" b="1" dirty="0" err="1" smtClean="0"/>
              <a:t>ные</a:t>
            </a:r>
            <a:r>
              <a:rPr lang="ru-RU" sz="2000" b="1" dirty="0" smtClean="0"/>
              <a:t> </a:t>
            </a:r>
            <a:r>
              <a:rPr lang="ru-RU" sz="2000" b="1" dirty="0"/>
              <a:t>к участию в деле, чьи права и законные интересы нарушены судебным </a:t>
            </a:r>
            <a:r>
              <a:rPr lang="ru-RU" sz="2000" b="1" dirty="0" smtClean="0"/>
              <a:t>постанов-</a:t>
            </a:r>
            <a:r>
              <a:rPr lang="ru-RU" sz="2000" b="1" dirty="0" err="1" smtClean="0"/>
              <a:t>лением</a:t>
            </a:r>
            <a:endParaRPr lang="ru-RU" sz="20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84168" y="1298294"/>
            <a:ext cx="2880320" cy="15841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Прокурор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4005064"/>
            <a:ext cx="4363532" cy="15841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/>
              <a:t>в целях </a:t>
            </a:r>
            <a:r>
              <a:rPr lang="ru-RU" sz="2000" b="1" u="sng" dirty="0"/>
              <a:t>защиты государственных и общественных интересов </a:t>
            </a:r>
            <a:r>
              <a:rPr lang="ru-RU" sz="2000" b="1" dirty="0">
                <a:solidFill>
                  <a:srgbClr val="FF0000"/>
                </a:solidFill>
              </a:rPr>
              <a:t>независимо от обжалования </a:t>
            </a:r>
            <a:r>
              <a:rPr lang="ru-RU" sz="2000" b="1" dirty="0">
                <a:solidFill>
                  <a:schemeClr val="bg1"/>
                </a:solidFill>
              </a:rPr>
              <a:t>его сторонами и иными лицами, участвующими в деле, </a:t>
            </a:r>
            <a:r>
              <a:rPr lang="ru-RU" sz="2000" b="1" dirty="0">
                <a:solidFill>
                  <a:srgbClr val="FF0000"/>
                </a:solidFill>
              </a:rPr>
              <a:t>и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>
                <a:solidFill>
                  <a:srgbClr val="FF0000"/>
                </a:solidFill>
              </a:rPr>
              <a:t>их согласия на принесение протеста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00956" y="4005064"/>
            <a:ext cx="4363532" cy="15841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u="sng" dirty="0"/>
              <a:t>в целях защиты интересов юридических </a:t>
            </a:r>
            <a:r>
              <a:rPr lang="ru-RU" sz="2000" b="1" u="sng" dirty="0" smtClean="0"/>
              <a:t>лиц, </a:t>
            </a:r>
            <a:r>
              <a:rPr lang="ru-RU" sz="2000" b="1" u="sng" dirty="0" err="1" smtClean="0"/>
              <a:t>индивидуаль-ных</a:t>
            </a:r>
            <a:r>
              <a:rPr lang="ru-RU" sz="2000" b="1" u="sng" dirty="0" smtClean="0"/>
              <a:t> </a:t>
            </a:r>
            <a:r>
              <a:rPr lang="ru-RU" sz="2000" b="1" u="sng" dirty="0"/>
              <a:t>предпринимателей или </a:t>
            </a:r>
            <a:r>
              <a:rPr lang="ru-RU" sz="2000" b="1" u="sng" dirty="0" smtClean="0"/>
              <a:t>граждан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только с  </a:t>
            </a:r>
            <a:r>
              <a:rPr lang="ru-RU" sz="2000" b="1" dirty="0">
                <a:solidFill>
                  <a:srgbClr val="FF0000"/>
                </a:solidFill>
              </a:rPr>
              <a:t>их </a:t>
            </a:r>
            <a:r>
              <a:rPr lang="ru-RU" sz="2000" b="1" dirty="0" smtClean="0">
                <a:solidFill>
                  <a:srgbClr val="FF0000"/>
                </a:solidFill>
              </a:rPr>
              <a:t>согласия </a:t>
            </a:r>
            <a:r>
              <a:rPr lang="ru-RU" sz="2000" b="1" dirty="0">
                <a:solidFill>
                  <a:srgbClr val="FF0000"/>
                </a:solidFill>
              </a:rPr>
              <a:t>на принесение </a:t>
            </a:r>
            <a:r>
              <a:rPr lang="ru-RU" sz="2000" b="1" dirty="0" smtClean="0">
                <a:solidFill>
                  <a:srgbClr val="FF0000"/>
                </a:solidFill>
              </a:rPr>
              <a:t>протеста </a:t>
            </a:r>
            <a:r>
              <a:rPr lang="ru-RU" sz="2000" b="1" dirty="0" smtClean="0"/>
              <a:t>(по письменному заявлению).</a:t>
            </a:r>
            <a:endParaRPr lang="ru-RU" sz="2000" b="1" dirty="0"/>
          </a:p>
        </p:txBody>
      </p:sp>
      <p:cxnSp>
        <p:nvCxnSpPr>
          <p:cNvPr id="13" name="Соединительная линия уступом 12"/>
          <p:cNvCxnSpPr>
            <a:stCxn id="6" idx="2"/>
            <a:endCxn id="9" idx="0"/>
          </p:cNvCxnSpPr>
          <p:nvPr/>
        </p:nvCxnSpPr>
        <p:spPr>
          <a:xfrm rot="5400000">
            <a:off x="6592228" y="3072964"/>
            <a:ext cx="1122594" cy="741606"/>
          </a:xfrm>
          <a:prstGeom prst="bentConnector3">
            <a:avLst>
              <a:gd name="adj1" fmla="val 49999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367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892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D6EF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Суд, рассматривающий экономические дела, апелляционной инстанции</a:t>
            </a:r>
            <a:endParaRPr lang="ru-RU" sz="3200" b="1" dirty="0">
              <a:solidFill>
                <a:srgbClr val="D6EF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pic>
        <p:nvPicPr>
          <p:cNvPr id="1029" name="Picture 5" descr="http://podarkino.by/image/data/r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06" y="1572355"/>
            <a:ext cx="4601562" cy="400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707904" y="1272396"/>
            <a:ext cx="54360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D6EF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Апелляционные жалобы (протесты) рассматривает суд, рассматривающий экономические дела, апелляционной инстанции экономического суда области (города Минска).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95936" y="3574035"/>
            <a:ext cx="51480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D6EF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Состав </a:t>
            </a:r>
            <a:r>
              <a:rPr lang="ru-RU" sz="2400" b="1" dirty="0" smtClean="0">
                <a:solidFill>
                  <a:srgbClr val="D6EF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суда </a:t>
            </a:r>
            <a:r>
              <a:rPr lang="ru-RU" sz="2400" b="1" dirty="0">
                <a:solidFill>
                  <a:srgbClr val="D6EF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назначается председателем </a:t>
            </a:r>
            <a:r>
              <a:rPr lang="ru-RU" sz="2400" b="1" dirty="0" err="1" smtClean="0">
                <a:solidFill>
                  <a:srgbClr val="D6EF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соответст-вующего</a:t>
            </a:r>
            <a:r>
              <a:rPr lang="ru-RU" sz="2400" b="1" dirty="0" smtClean="0">
                <a:solidFill>
                  <a:srgbClr val="D6EF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400" b="1" dirty="0">
                <a:solidFill>
                  <a:srgbClr val="D6EF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экономического суда области (города Минска) или его заместителем в количестве не менее трех судей суда</a:t>
            </a:r>
          </a:p>
        </p:txBody>
      </p:sp>
    </p:spTree>
    <p:extLst>
      <p:ext uri="{BB962C8B-B14F-4D97-AF65-F5344CB8AC3E}">
        <p14:creationId xmlns:p14="http://schemas.microsoft.com/office/powerpoint/2010/main" val="307265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27176" y="188640"/>
            <a:ext cx="7416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D6EF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Срок подачи апелляционной жалобы (протеста) </a:t>
            </a:r>
            <a:endParaRPr lang="ru-RU" sz="3200" b="1" dirty="0">
              <a:solidFill>
                <a:srgbClr val="D6EF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883" y="2204839"/>
            <a:ext cx="2952328" cy="144016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суда, рассматривающего экономические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дела, первой инстанции 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85875" y="2203739"/>
            <a:ext cx="2952328" cy="144016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Подача апелляционной жалобы (протеста)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0211" y="2204864"/>
            <a:ext cx="2952328" cy="144016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Восстановление пропущенного срока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подачи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апелляционной жалобы (протеста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46883" y="3717007"/>
            <a:ext cx="5991320" cy="936104"/>
          </a:xfrm>
          <a:prstGeom prst="leftRightArrow">
            <a:avLst>
              <a:gd name="adj1" fmla="val 83429"/>
              <a:gd name="adj2" fmla="val 168032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дней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Двойная стрелка влево/вправо 16"/>
          <p:cNvSpPr/>
          <p:nvPr/>
        </p:nvSpPr>
        <p:spPr>
          <a:xfrm>
            <a:off x="67455" y="1196186"/>
            <a:ext cx="9015656" cy="936104"/>
          </a:xfrm>
          <a:prstGeom prst="leftRightArrow">
            <a:avLst>
              <a:gd name="adj1" fmla="val 83429"/>
              <a:gd name="adj2" fmla="val 168032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месяц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7082319" y="3737254"/>
            <a:ext cx="1008112" cy="987890"/>
          </a:xfrm>
          <a:prstGeom prst="downArrow">
            <a:avLst>
              <a:gd name="adj1" fmla="val 50000"/>
              <a:gd name="adj2" fmla="val 7812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110210" y="4792247"/>
            <a:ext cx="2931043" cy="19888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ходатайству лица, подающего жалобу (протест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и при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условии, если причины пропуска судом признаны уважительными</a:t>
            </a:r>
          </a:p>
        </p:txBody>
      </p:sp>
      <p:sp>
        <p:nvSpPr>
          <p:cNvPr id="20" name="Стрелка влево 19"/>
          <p:cNvSpPr/>
          <p:nvPr/>
        </p:nvSpPr>
        <p:spPr>
          <a:xfrm>
            <a:off x="4810499" y="4922571"/>
            <a:ext cx="1250178" cy="864096"/>
          </a:xfrm>
          <a:prstGeom prst="leftArrow">
            <a:avLst>
              <a:gd name="adj1" fmla="val 69240"/>
              <a:gd name="adj2" fmla="val 12063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лево 21"/>
          <p:cNvSpPr/>
          <p:nvPr/>
        </p:nvSpPr>
        <p:spPr>
          <a:xfrm>
            <a:off x="4810499" y="5845742"/>
            <a:ext cx="1250178" cy="864096"/>
          </a:xfrm>
          <a:prstGeom prst="leftArrow">
            <a:avLst>
              <a:gd name="adj1" fmla="val 69240"/>
              <a:gd name="adj2" fmla="val 12063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7455" y="4917666"/>
            <a:ext cx="4648561" cy="869001"/>
          </a:xfrm>
          <a:prstGeom prst="roundRect">
            <a:avLst>
              <a:gd name="adj" fmla="val 29206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восстановлении срока подачи апелляционной жалобы (протеста) указывается в определении суда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5445" y="5845742"/>
            <a:ext cx="4648561" cy="869001"/>
          </a:xfrm>
          <a:prstGeom prst="roundRect">
            <a:avLst>
              <a:gd name="adj" fmla="val 29206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отказе в восстановлении срока подачи апелляционной жалобы (протеста)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 выносит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</a:t>
            </a:r>
          </a:p>
        </p:txBody>
      </p:sp>
    </p:spTree>
    <p:extLst>
      <p:ext uri="{BB962C8B-B14F-4D97-AF65-F5344CB8AC3E}">
        <p14:creationId xmlns:p14="http://schemas.microsoft.com/office/powerpoint/2010/main" val="377129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1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88640"/>
            <a:ext cx="7416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D6EF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Подача апелляционной жалобы</a:t>
            </a:r>
            <a:endParaRPr lang="ru-RU" sz="3200" b="1" dirty="0">
              <a:solidFill>
                <a:srgbClr val="D6EF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3439368" y="944724"/>
            <a:ext cx="2376264" cy="2304256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39552" y="4005064"/>
            <a:ext cx="2376264" cy="2304256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386760" y="3877072"/>
            <a:ext cx="2376264" cy="2304256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151336" y="2888940"/>
            <a:ext cx="2952328" cy="792088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5913276"/>
            <a:ext cx="2952328" cy="792088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Лицо, подающее апелляционную жалобу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98728" y="5939668"/>
            <a:ext cx="2952328" cy="792088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Лицо, участвующее в деле</a:t>
            </a:r>
          </a:p>
        </p:txBody>
      </p:sp>
      <p:sp>
        <p:nvSpPr>
          <p:cNvPr id="11" name="Стрелка вправо 10"/>
          <p:cNvSpPr/>
          <p:nvPr/>
        </p:nvSpPr>
        <p:spPr>
          <a:xfrm rot="19185188">
            <a:off x="2133643" y="2932069"/>
            <a:ext cx="864096" cy="792088"/>
          </a:xfrm>
          <a:prstGeom prst="rightArrow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4175956" y="5785284"/>
            <a:ext cx="864096" cy="792088"/>
          </a:xfrm>
          <a:prstGeom prst="rightArrow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56804" y="1976230"/>
            <a:ext cx="28233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Подает жалобу (протест) в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письменной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форме, обязательно подписав ее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71947" y="4132341"/>
            <a:ext cx="33111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Направляет заказным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письмом с уведомлением о вручении копии апелляционной жалобы (протеста) и приложенных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421413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0840"/>
            <a:ext cx="80283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D6EF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Содержание апелляционной жалобы (протеста) </a:t>
            </a:r>
            <a:endParaRPr lang="ru-RU" sz="3200" b="1" dirty="0">
              <a:solidFill>
                <a:srgbClr val="D6EF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0120" y="1484784"/>
            <a:ext cx="8496944" cy="3181920"/>
          </a:xfrm>
          <a:prstGeom prst="roundRect">
            <a:avLst>
              <a:gd name="adj" fmla="val 3616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just">
              <a:lnSpc>
                <a:spcPts val="1800"/>
              </a:lnSpc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апелляционной жалобе (протесте) должны быть указаны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342900" indent="-342900" algn="just">
              <a:lnSpc>
                <a:spcPts val="1800"/>
              </a:lnSpc>
              <a:buFont typeface="Arial" pitchFamily="34" charset="0"/>
              <a:buChar char="•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наименование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суда, в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который подается апелляционная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жалоба (протест);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lnSpc>
                <a:spcPts val="1800"/>
              </a:lnSpc>
              <a:buFont typeface="Arial" pitchFamily="34" charset="0"/>
              <a:buChar char="•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ФИО (наименование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лица, подающего жалобу (протест), его место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жительства; ФИО (наименования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других лиц, участвующих в деле;</a:t>
            </a:r>
          </a:p>
          <a:p>
            <a:pPr marL="342900" indent="-342900" algn="just">
              <a:lnSpc>
                <a:spcPts val="1800"/>
              </a:lnSpc>
              <a:buFont typeface="Arial" pitchFamily="34" charset="0"/>
              <a:buChar char="•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наименование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суда, принявшего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судебное постановление, на которое подается жалоба (протест); номер дела и дата принятия судебного постановления; предмет спора;</a:t>
            </a:r>
          </a:p>
          <a:p>
            <a:pPr marL="342900" indent="-342900" algn="just">
              <a:lnSpc>
                <a:spcPts val="1800"/>
              </a:lnSpc>
              <a:buFont typeface="Arial" pitchFamily="34" charset="0"/>
              <a:buChar char="•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лица, подающего жалобу (протест), и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основания, по которым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лицо считает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судебное постановление неправильным, со ссылкой на законодательные и иные нормативные правовые акты, обстоятельства дела и доказательства;</a:t>
            </a:r>
          </a:p>
          <a:p>
            <a:pPr marL="342900" indent="-342900" algn="just">
              <a:lnSpc>
                <a:spcPts val="1800"/>
              </a:lnSpc>
              <a:buFont typeface="Arial" pitchFamily="34" charset="0"/>
              <a:buChar char="•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 прилагаемых к жалобе (протесту) документов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8195" y="4797152"/>
            <a:ext cx="8496944" cy="1368152"/>
          </a:xfrm>
          <a:prstGeom prst="roundRect">
            <a:avLst>
              <a:gd name="adj" fmla="val 8049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ts val="2000"/>
              </a:lnSpc>
              <a:buFont typeface="Arial" pitchFamily="34" charset="0"/>
              <a:buChar char="•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Апелляционная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жалоба (протест) может быть подана как на судебное постановление в целом, так и на его часть.</a:t>
            </a:r>
          </a:p>
          <a:p>
            <a:pPr marL="285750" indent="-285750" algn="just">
              <a:lnSpc>
                <a:spcPts val="2000"/>
              </a:lnSpc>
              <a:buFont typeface="Arial" pitchFamily="34" charset="0"/>
              <a:buChar char="•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апелляционной жалобе (протесте) не могут быть заявлены новые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947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9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6804" y="188640"/>
            <a:ext cx="8607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D6EF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Отзыв на апелляционную жалобу (протест)</a:t>
            </a:r>
          </a:p>
        </p:txBody>
      </p:sp>
      <p:sp>
        <p:nvSpPr>
          <p:cNvPr id="2" name="Овал 1"/>
          <p:cNvSpPr/>
          <p:nvPr/>
        </p:nvSpPr>
        <p:spPr>
          <a:xfrm>
            <a:off x="3439368" y="944724"/>
            <a:ext cx="2376264" cy="2304256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39552" y="4005064"/>
            <a:ext cx="2376264" cy="2304256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386760" y="3877072"/>
            <a:ext cx="2376264" cy="2304256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151336" y="2888940"/>
            <a:ext cx="2952328" cy="792088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5913276"/>
            <a:ext cx="2952328" cy="792088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Иные участвующие в деле лица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98728" y="5939668"/>
            <a:ext cx="2952328" cy="792088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Лицо, участвующее в деле</a:t>
            </a:r>
          </a:p>
        </p:txBody>
      </p:sp>
      <p:sp>
        <p:nvSpPr>
          <p:cNvPr id="11" name="Стрелка вправо 10"/>
          <p:cNvSpPr/>
          <p:nvPr/>
        </p:nvSpPr>
        <p:spPr>
          <a:xfrm rot="12798138">
            <a:off x="6245230" y="3125120"/>
            <a:ext cx="864096" cy="792088"/>
          </a:xfrm>
          <a:prstGeom prst="rightArrow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4175956" y="5785284"/>
            <a:ext cx="864096" cy="792088"/>
          </a:xfrm>
          <a:prstGeom prst="rightArrow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005093" y="4695527"/>
            <a:ext cx="33111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Направляет копию отзыва заказным письмом с уведомлением о вручении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19306" y="1789366"/>
            <a:ext cx="3038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получении копии апелляционной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жалобы, направляет отзыв, предварительно подписав его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806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88640"/>
            <a:ext cx="7416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D6EF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Возвращение апелляционной жалобы</a:t>
            </a:r>
            <a:endParaRPr lang="ru-RU" sz="3200" b="1" dirty="0">
              <a:solidFill>
                <a:srgbClr val="D6EF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67544" y="1265858"/>
            <a:ext cx="8280920" cy="7949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ts val="2000"/>
              </a:lnSpc>
              <a:buFont typeface="Arial" pitchFamily="34" charset="0"/>
              <a:buChar char="•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апелляционная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жалоба (протест) подана лицом, не имеющим права на обжалование (опротестование) судебного постановления;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2213248"/>
            <a:ext cx="8280920" cy="7949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ts val="2000"/>
              </a:lnSpc>
              <a:buFont typeface="Arial" pitchFamily="34" charset="0"/>
              <a:buChar char="•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апелляционная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жалоба (протест) подана на судебное постановление, которое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может быть обжаловано (опротестовано) в апелляционном порядке;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3140968"/>
            <a:ext cx="8280920" cy="7949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ts val="2000"/>
              </a:lnSpc>
              <a:buFont typeface="Arial" pitchFamily="34" charset="0"/>
              <a:buChar char="•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апелляционная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жалоба (протест) подана по истечении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уста-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новленного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срока и отсутствует ходатайство о его восстановлении или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восстановлении пропущенного срока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отказано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4077072"/>
            <a:ext cx="8280920" cy="7949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ts val="2000"/>
              </a:lnSpc>
              <a:buFont typeface="Arial" pitchFamily="34" charset="0"/>
              <a:buChar char="•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от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лица, подавшего жалобу (протест), поступило заявление о ее возвращении (отзыве);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5013176"/>
            <a:ext cx="8280920" cy="7949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ts val="2000"/>
              </a:lnSpc>
              <a:buFont typeface="Arial" pitchFamily="34" charset="0"/>
              <a:buChar char="•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апелляционная жалоба (протест) подана с нарушением требований</a:t>
            </a:r>
          </a:p>
        </p:txBody>
      </p:sp>
    </p:spTree>
    <p:extLst>
      <p:ext uri="{BB962C8B-B14F-4D97-AF65-F5344CB8AC3E}">
        <p14:creationId xmlns:p14="http://schemas.microsoft.com/office/powerpoint/2010/main" val="11872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88640"/>
            <a:ext cx="7416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D6EF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Возвращение апелляционной жалобы</a:t>
            </a:r>
            <a:endParaRPr lang="ru-RU" sz="3200" b="1" dirty="0">
              <a:solidFill>
                <a:srgbClr val="D6EF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651593" y="1265858"/>
            <a:ext cx="2376264" cy="2304256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83057" y="3210074"/>
            <a:ext cx="2952328" cy="792088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39552" y="4005064"/>
            <a:ext cx="2376264" cy="2304256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1520" y="5913276"/>
            <a:ext cx="2952328" cy="792088"/>
          </a:xfrm>
          <a:prstGeom prst="round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Лицо, подающее апелляционную жалобу </a:t>
            </a:r>
          </a:p>
        </p:txBody>
      </p:sp>
      <p:sp>
        <p:nvSpPr>
          <p:cNvPr id="13" name="Стрелка вправо 12"/>
          <p:cNvSpPr/>
          <p:nvPr/>
        </p:nvSpPr>
        <p:spPr>
          <a:xfrm rot="8719512">
            <a:off x="3009226" y="3210074"/>
            <a:ext cx="864096" cy="792088"/>
          </a:xfrm>
          <a:prstGeom prst="rightArrow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55576" y="1956321"/>
            <a:ext cx="40174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Направляет определение не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позднее пяти дней со дня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поступления жалобы (протеста) в суд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трелка вправо 14"/>
          <p:cNvSpPr/>
          <p:nvPr/>
        </p:nvSpPr>
        <p:spPr>
          <a:xfrm rot="19185188">
            <a:off x="3357445" y="4179723"/>
            <a:ext cx="864096" cy="792088"/>
          </a:xfrm>
          <a:prstGeom prst="rightArrow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94073" y="498185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Возвращение апелляционной жалобы </a:t>
            </a:r>
          </a:p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препятствует повторному обращению с апелляционной жалобой в суд</a:t>
            </a:r>
          </a:p>
        </p:txBody>
      </p:sp>
    </p:spTree>
    <p:extLst>
      <p:ext uri="{BB962C8B-B14F-4D97-AF65-F5344CB8AC3E}">
        <p14:creationId xmlns:p14="http://schemas.microsoft.com/office/powerpoint/2010/main" val="316414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3027D2-6D93-4F3E-A72B-86147B892469}"/>
</file>

<file path=customXml/itemProps2.xml><?xml version="1.0" encoding="utf-8"?>
<ds:datastoreItem xmlns:ds="http://schemas.openxmlformats.org/officeDocument/2006/customXml" ds:itemID="{94AD8A3C-7130-4B07-A91A-3AA638402E92}"/>
</file>

<file path=customXml/itemProps3.xml><?xml version="1.0" encoding="utf-8"?>
<ds:datastoreItem xmlns:ds="http://schemas.openxmlformats.org/officeDocument/2006/customXml" ds:itemID="{A7DFBF63-CBB0-4981-9BDA-ADBAF0B7C0BD}"/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1250</Words>
  <Application>Microsoft Office PowerPoint</Application>
  <PresentationFormat>Экран (4:3)</PresentationFormat>
  <Paragraphs>114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Производство в суде, рассматривающем экономические дела, апелляционной инстанции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Производство в суде, рассматривающем экономические дела, апелляционной инстанции</dc:title>
  <dc:creator>лера</dc:creator>
  <cp:lastModifiedBy>USER</cp:lastModifiedBy>
  <cp:revision>20</cp:revision>
  <dcterms:created xsi:type="dcterms:W3CDTF">2016-05-18T15:04:41Z</dcterms:created>
  <dcterms:modified xsi:type="dcterms:W3CDTF">2016-05-19T09:51:16Z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